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5B6475"/>
                </a:solidFill>
                <a:latin typeface="Arial"/>
              </a:defRPr>
            </a:pPr>
            <a:r>
              <a:rPr sz="1100" b="0" i="0" u="none" strike="noStrike">
                <a:solidFill>
                  <a:srgbClr val="5B6475"/>
                </a:solidFill>
                <a:latin typeface="Arial"/>
              </a:rPr>
              <a:t>Ming $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Daromad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F1B2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1-yil</c:v>
                  </c:pt>
                  <c:pt idx="1">
                    <c:v>2-yil</c:v>
                  </c:pt>
                  <c:pt idx="2">
                    <c:v>3-yil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120</c:v>
                </c:pt>
                <c:pt idx="1">
                  <c:v>680</c:v>
                </c:pt>
                <c:pt idx="2">
                  <c:v>2040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Xarajat</c:v>
                </c:pt>
              </c:strCache>
            </c:strRef>
          </c:tx>
          <c:spPr>
            <a:solidFill>
              <a:srgbClr val="94A3B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F1B2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1-yil</c:v>
                  </c:pt>
                  <c:pt idx="1">
                    <c:v>2-yil</c:v>
                  </c:pt>
                  <c:pt idx="2">
                    <c:v>3-yil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200</c:v>
                </c:pt>
                <c:pt idx="1">
                  <c:v>520</c:v>
                </c:pt>
                <c:pt idx="2">
                  <c:v>1200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Sof foyda</c:v>
                </c:pt>
              </c:strCache>
            </c:strRef>
          </c:tx>
          <c:spPr>
            <a:solidFill>
              <a:srgbClr val="16A34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F1B2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1-yil</c:v>
                  </c:pt>
                  <c:pt idx="1">
                    <c:v>2-yil</c:v>
                  </c:pt>
                  <c:pt idx="2">
                    <c:v>3-yil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-80</c:v>
                </c:pt>
                <c:pt idx="1">
                  <c:v>136</c:v>
                </c:pt>
                <c:pt idx="2">
                  <c:v>714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F1B2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47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500"/>
          <c:min val="-500"/>
        </c:scaling>
        <c:delete val="0"/>
        <c:axPos val="l"/>
        <c:majorGridlines>
          <c:spPr>
            <a:ln w="6350" cap="flat">
              <a:solidFill>
                <a:srgbClr val="E5E9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4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475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CargoTender — yuk egalari va haydovchilarni bog'laydigan bozor. Ekranlar — ishlab turgan ilovadan.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Uch og'riq: narx shaffof emas, qidiruvga vaqt ketadi, tomonlar bir-biriga ishonmaydi.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Asosiy g'oya: narxni bozor belgilaydi, platforma ikki tomonni kafolatlaydi.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Butun jarayon ilova ichida: qo'ng'iroq, naqd pul va og'zaki kelishuv kerak emas.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Skrinshotlar — haqiqiy ilovadan. Imkon bo'lsa shu yerda jonli ko'rsating.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Oltita shart bajarilgandagina haydovchi taklif oladi: yuk egasi keraksiz takliflar bilan ovora bo'lmaydi.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Ishonch — bu bozorda asosiy to'siq. Biz uni mahsulot ichiga qurdik.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vaqt — raqobatchilardan asosiy farq: yuk egasi qo'ng'iroq qilmasdan yukini kuzatadi.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O'rtacha reys: 5–20 t shaharlararo, 3,5–7 mln so'm (tashuvchilar narxlari, 2026). Kelajakdagi daromad manbasini o'zingiz yozing.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Bozor hajmi: tayyor raqam yo'q, stat.uz dan hisoblangan (23–34 trln so'm). Onlayn ulush % hech qayerda e'lon qilinmagan — shuning uchun Telegram faktini ayting.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Mahsulot to'liq qurilgan; qolgani litsenziya va kalitlar — bu pul va vaqt masalasi, texnik xavf emas.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Texnik bo'lmagan investorga: zamonaviy asos, kengaytirish uchun qayta yozish kerak emas.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Muddat va maqsadlarni o'zingiz belgilang.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 bir kishi uchun bitta kuchli fakt yozing.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30 000 haydovchi = aholiga tegishli 343 ming yuk mashinasining ~9%i. 1-yil xarajati = investitsiya byudjeti $200k; 2-yilda oyiga ~3 300 buyurtma bilan foydaga chiqiladi.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 oylik byudjet: jamoa 6 kishi (~$8 300/oy), marketing $5 000/oy, Yandex litsenziyasi ~$9 900/yil, server/SMS/yuridik. $200 000 = 10% ulush, ya'ni $2 mln post-money baho.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Taqdimotdan keyin ilovani telefonda jonli ko'rsating.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INVESTORLAR UCHUN TAQDIMOT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CargoTender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O'zbekistonda yuk tashish uchun ochiq raqamli bozor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33756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Haydovchilar narx taklif qiladi — yuk egasi eng yaxshisini tanlaydi. To'lov yetkazilguncha kafolatda.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526280"/>
            <a:ext cx="365760" cy="3657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617720"/>
            <a:ext cx="182880" cy="1828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51560" y="45720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Teskari auksion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029200"/>
            <a:ext cx="365760" cy="3657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120640"/>
            <a:ext cx="182880" cy="1828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051560" y="5074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Jonli kuzatuv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548640" y="5532120"/>
            <a:ext cx="365760" cy="3657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623560"/>
            <a:ext cx="182880" cy="1828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051560" y="55778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Kafolatlangan to'lov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[Sana] · [Taqdimotchi ismi, lavozimi]</a:t>
            </a:r>
            <a:endParaRPr lang="en-US" sz="1100" dirty="0"/>
          </a:p>
        </p:txBody>
      </p:sp>
      <p:pic>
        <p:nvPicPr>
          <p:cNvPr id="16" name="Image 3" descr="auc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520" y="822960"/>
            <a:ext cx="2791846" cy="5486400"/>
          </a:xfrm>
          <a:prstGeom prst="rect">
            <a:avLst/>
          </a:prstGeom>
        </p:spPr>
      </p:pic>
      <p:pic>
        <p:nvPicPr>
          <p:cNvPr id="17" name="Image 4" descr="driver_hom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502920"/>
            <a:ext cx="3010573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MUAMMO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Yuk tashish hali ham qo'ng'iroq va tanishlar orqali ishlaydi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560320"/>
            <a:ext cx="777240" cy="7772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990" y="2754630"/>
            <a:ext cx="388620" cy="3886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Narx noaniq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411480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egasi har safar qo'ng'iroq qilib savdolashadi va haqiqiy bozor narxini bilmaydi.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297680" y="224028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17720" y="2560320"/>
            <a:ext cx="777240" cy="7772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030" y="2754630"/>
            <a:ext cx="388620" cy="3886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1772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Vaqt ketadi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4617720" y="411480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 mashina va bo'sh haydovchini topish soatlab vaqt oladi — haydovchilar esa bo'sh qaytadi.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8046720" y="2240280"/>
            <a:ext cx="3474720" cy="283464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66760" y="2560320"/>
            <a:ext cx="777240" cy="77724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070" y="2754630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36676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Ishonch yo'q</a:t>
            </a:r>
            <a:endParaRPr lang="en-US" sz="2200" dirty="0"/>
          </a:p>
        </p:txBody>
      </p:sp>
      <p:sp>
        <p:nvSpPr>
          <p:cNvPr id="18" name="Text 13"/>
          <p:cNvSpPr txBox="1"/>
          <p:nvPr/>
        </p:nvSpPr>
        <p:spPr>
          <a:xfrm>
            <a:off x="8366760" y="4114800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Oldindan to'lash xavfli, yetkazilganini isbotlash qiyin, nizoda hakam yo'q.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544068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[Mijozlar bilan suhbatdan bitta real misol yoki raqam]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DCE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YECHIM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Teskari auksion: haydovchilar yuk uchun raqobatlashadi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0632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E6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joylanadi — mos haydovchilar darhol ovozli taklif oladi va narx beradi. Eng yaxshi taklif tanlanadi, pul yetkazilguncha kafolatda turadi.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4434840"/>
            <a:ext cx="3474720" cy="1463040"/>
          </a:xfrm>
          <a:prstGeom prst="roundRect">
            <a:avLst>
              <a:gd name="adj" fmla="val 7500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470916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4892040"/>
            <a:ext cx="365760" cy="3657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737360" y="4709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Bozor narxi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737360" y="5120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Narxni raqobat belgilaydi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297680" y="4434840"/>
            <a:ext cx="3474720" cy="1463040"/>
          </a:xfrm>
          <a:prstGeom prst="roundRect">
            <a:avLst>
              <a:gd name="adj" fmla="val 7500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0" y="470916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489204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86400" y="4709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Aqlli moslashtirish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0" y="5120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Taklif faqat mos haydovchiga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8046720" y="4434840"/>
            <a:ext cx="3474720" cy="1463040"/>
          </a:xfrm>
          <a:prstGeom prst="roundRect">
            <a:avLst>
              <a:gd name="adj" fmla="val 7500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321040" y="4709160"/>
            <a:ext cx="731520" cy="7315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4892040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235440" y="47091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To'lov kafolati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9235440" y="51206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 yetkazishgacha bloklangan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QANDAY ISHLAYDI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To'rt qadam: joylashdan to'lovgacha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960120" y="2971800"/>
            <a:ext cx="8503920" cy="0"/>
          </a:xfrm>
          <a:prstGeom prst="line">
            <a:avLst/>
          </a:prstGeom>
          <a:noFill/>
          <a:ln w="38100">
            <a:solidFill>
              <a:srgbClr val="DC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560320"/>
            <a:ext cx="822960" cy="82296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6576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Yuk joylanadi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5262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Viloyat va tuman, og'irlik, hajm, sana, talablar: muzlatkich, tent, lift.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83280" y="2560320"/>
            <a:ext cx="822960" cy="82296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2560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3383280" y="36576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Haydovchilar narx beradi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3383280" y="45262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 haydovchilar ovozli bildirishnoma oladi va auksionda taklif beradi.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17920" y="2560320"/>
            <a:ext cx="822960" cy="82296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2560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36576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Taklif tanlanadi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0" y="45262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egasi narx va reytingni solishtiradi, to'lov Payme yoki Click orqali bloklanadi.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52560" y="2560320"/>
            <a:ext cx="822960" cy="822960"/>
          </a:xfrm>
          <a:prstGeom prst="ellipse">
            <a:avLst/>
          </a:prstGeom>
          <a:solidFill>
            <a:srgbClr val="2563EB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52560" y="2560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9052560" y="36576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Yetkazish tasdiqlanadi</a:t>
            </a:r>
            <a:endParaRPr lang="en-US" sz="2100" dirty="0"/>
          </a:p>
        </p:txBody>
      </p:sp>
      <p:sp>
        <p:nvSpPr>
          <p:cNvPr id="20" name="Text 18"/>
          <p:cNvSpPr txBox="1"/>
          <p:nvPr/>
        </p:nvSpPr>
        <p:spPr>
          <a:xfrm>
            <a:off x="9052560" y="45262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Haydovchi suratlar yuklaydi, yuk egasi tasdiqlaydi — pul haydovchiga o'tadi.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MAHSULOT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Ishlab turgan ilova — iOS va Android</a:t>
            </a:r>
            <a:endParaRPr lang="en-US" sz="3400" dirty="0"/>
          </a:p>
        </p:txBody>
      </p:sp>
      <p:pic>
        <p:nvPicPr>
          <p:cNvPr id="4" name="Image 0" descr="driver_ho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1783080"/>
            <a:ext cx="2107401" cy="4160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6035040"/>
            <a:ext cx="265604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Haydovchi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6355080"/>
            <a:ext cx="302180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Xaritada yaqin yuklar, "Faol" rejim</a:t>
            </a:r>
            <a:endParaRPr lang="en-US" sz="1200" dirty="0"/>
          </a:p>
        </p:txBody>
      </p:sp>
      <p:pic>
        <p:nvPicPr>
          <p:cNvPr id="7" name="Image 1" descr="auc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1783080"/>
            <a:ext cx="2117150" cy="41605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800600" y="6035040"/>
            <a:ext cx="266579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Jonli auksion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617720" y="6355080"/>
            <a:ext cx="30315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Takliflar reytingi va sanoq</a:t>
            </a:r>
            <a:endParaRPr lang="en-US" sz="1200" dirty="0"/>
          </a:p>
        </p:txBody>
      </p:sp>
      <p:pic>
        <p:nvPicPr>
          <p:cNvPr id="10" name="Image 2" descr="client_hom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1783080"/>
            <a:ext cx="1992702" cy="41605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503920" y="6035040"/>
            <a:ext cx="25413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Yuk egasi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8321040" y="6355080"/>
            <a:ext cx="290710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Yuklar holati bir qarashda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AQLLI MOSLASHTIRISH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Taklif faqat yukni olib keta oladigan haydovchiga boradi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42316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58318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24231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Faol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8803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"Faol" rejim yoqilgan, jonli joylashuv yangi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297680" y="214884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72000" y="242316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020" y="258318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94960" y="24231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Yaqin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5394960" y="28803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olinadigan joydan belgilangan radiusda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46720" y="214884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321040" y="242316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25831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144000" y="24231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Tasdiqlangan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9144000" y="28803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va hujjatlar moderatsiyadan o'tgan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822960" y="429768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4577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64592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 transport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164592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Mashina turi yukka mos keladi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29768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572000" y="429768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020" y="445770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39496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Sig'adi</a:t>
            </a:r>
            <a:endParaRPr lang="en-US" sz="1800" dirty="0"/>
          </a:p>
        </p:txBody>
      </p:sp>
      <p:sp>
        <p:nvSpPr>
          <p:cNvPr id="28" name="Text 21"/>
          <p:cNvSpPr txBox="1"/>
          <p:nvPr/>
        </p:nvSpPr>
        <p:spPr>
          <a:xfrm>
            <a:off x="539496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Og'irlik va hajm mashina sig'imidan oshmaydi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804672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8321040" y="429768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060" y="445770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14400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Talablar bajariladi</a:t>
            </a:r>
            <a:endParaRPr lang="en-US" sz="1800" dirty="0"/>
          </a:p>
        </p:txBody>
      </p:sp>
      <p:sp>
        <p:nvSpPr>
          <p:cNvPr id="33" name="Text 25"/>
          <p:cNvSpPr txBox="1"/>
          <p:nvPr/>
        </p:nvSpPr>
        <p:spPr>
          <a:xfrm>
            <a:off x="914400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Muzlatkich, tent, lift, GPS mashinada bor</a:t>
            </a:r>
            <a:endParaRPr lang="en-US" sz="1350" dirty="0"/>
          </a:p>
        </p:txBody>
      </p:sp>
      <p:sp>
        <p:nvSpPr>
          <p:cNvPr id="34" name="Text 26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ISHONCH VA XAVFSIZLIK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bir bitim himoyalangan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" y="217170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20299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Moderatsiya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371600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Hujjatlar tekshirilmaguncha taklif yo'q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3977640" y="20116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660" y="2171700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800600" y="20299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To'lov kafolati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4800600" y="24231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 yetkazishgacha bloklangan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548640" y="33832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35433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371600" y="3401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Surat bilan isbot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1371600" y="37947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Yetkazish suratlar bilan tasdiqlanadi</a:t>
            </a:r>
            <a:endParaRPr lang="en-US" sz="1350" dirty="0"/>
          </a:p>
        </p:txBody>
      </p:sp>
      <p:sp>
        <p:nvSpPr>
          <p:cNvPr id="16" name="Shape 11"/>
          <p:cNvSpPr/>
          <p:nvPr/>
        </p:nvSpPr>
        <p:spPr>
          <a:xfrm>
            <a:off x="3977640" y="33832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7660" y="3543300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800600" y="34015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Nizolar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4800600" y="37947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ikki tomonni eshitib qaror qiladi</a:t>
            </a:r>
            <a:endParaRPr lang="en-US" sz="1350" dirty="0"/>
          </a:p>
        </p:txBody>
      </p:sp>
      <p:sp>
        <p:nvSpPr>
          <p:cNvPr id="20" name="Shape 14"/>
          <p:cNvSpPr/>
          <p:nvPr/>
        </p:nvSpPr>
        <p:spPr>
          <a:xfrm>
            <a:off x="548640" y="47548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" y="4914900"/>
            <a:ext cx="320040" cy="32004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71600" y="47731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Ichki chat</a:t>
            </a:r>
            <a:endParaRPr lang="en-US" sz="1700" dirty="0"/>
          </a:p>
        </p:txBody>
      </p:sp>
      <p:sp>
        <p:nvSpPr>
          <p:cNvPr id="23" name="Text 16"/>
          <p:cNvSpPr txBox="1"/>
          <p:nvPr/>
        </p:nvSpPr>
        <p:spPr>
          <a:xfrm>
            <a:off x="1371600" y="51663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Kelishuvlar platformada saqlanadi</a:t>
            </a:r>
            <a:endParaRPr lang="en-US" sz="1350" dirty="0"/>
          </a:p>
        </p:txBody>
      </p:sp>
      <p:sp>
        <p:nvSpPr>
          <p:cNvPr id="24" name="Shape 17"/>
          <p:cNvSpPr/>
          <p:nvPr/>
        </p:nvSpPr>
        <p:spPr>
          <a:xfrm>
            <a:off x="3977640" y="4754880"/>
            <a:ext cx="640080" cy="64008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660" y="4914900"/>
            <a:ext cx="320040" cy="32004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4800600" y="477316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Reyting va izohlar</a:t>
            </a:r>
            <a:endParaRPr lang="en-US" sz="1700" dirty="0"/>
          </a:p>
        </p:txBody>
      </p:sp>
      <p:sp>
        <p:nvSpPr>
          <p:cNvPr id="27" name="Text 19"/>
          <p:cNvSpPr txBox="1"/>
          <p:nvPr/>
        </p:nvSpPr>
        <p:spPr>
          <a:xfrm>
            <a:off x="4800600" y="516636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Yaxshi haydovchilar oldinga chiqadi</a:t>
            </a:r>
            <a:endParaRPr lang="en-US" sz="1350" dirty="0"/>
          </a:p>
        </p:txBody>
      </p:sp>
      <p:pic>
        <p:nvPicPr>
          <p:cNvPr id="28" name="Image 6" descr="bids2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60" y="548640"/>
            <a:ext cx="2888875" cy="585216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VAQTDA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Yuk qayerda — har doim ko'rinib turadi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5303520" cy="1783080"/>
          </a:xfrm>
          <a:prstGeom prst="roundRect">
            <a:avLst>
              <a:gd name="adj" fmla="val 6154"/>
            </a:avLst>
          </a:prstGeom>
          <a:solidFill>
            <a:srgbClr val="1A2A42"/>
          </a:solidFill>
          <a:ln w="12700">
            <a:solidFill>
              <a:srgbClr val="1A2A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423160"/>
            <a:ext cx="868680" cy="8686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2640330"/>
            <a:ext cx="434340" cy="4343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011680" y="237744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Jonli kuzatuv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2011680" y="283464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egasi haydovchining oxirgi joylashuvini to'liq ekranli xaritada ko'radi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126480" y="2057400"/>
            <a:ext cx="5303520" cy="1783080"/>
          </a:xfrm>
          <a:prstGeom prst="roundRect">
            <a:avLst>
              <a:gd name="adj" fmla="val 6154"/>
            </a:avLst>
          </a:prstGeom>
          <a:solidFill>
            <a:srgbClr val="1A2A42"/>
          </a:solidFill>
          <a:ln w="12700">
            <a:solidFill>
              <a:srgbClr val="1A2A4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46520" y="2423160"/>
            <a:ext cx="868680" cy="8686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690" y="264033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589520" y="237744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Ovozli takliflar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7589520" y="283464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 yuk chiqqanda haydovchiga darhol ovozli bildirishnoma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548640" y="4069080"/>
            <a:ext cx="5303520" cy="1783080"/>
          </a:xfrm>
          <a:prstGeom prst="roundRect">
            <a:avLst>
              <a:gd name="adj" fmla="val 6154"/>
            </a:avLst>
          </a:prstGeom>
          <a:solidFill>
            <a:srgbClr val="1A2A42"/>
          </a:solidFill>
          <a:ln w="12700">
            <a:solidFill>
              <a:srgbClr val="1A2A4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68680" y="4434840"/>
            <a:ext cx="868680" cy="8686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4652010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2011680" y="438912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vaqt chat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2011680" y="48463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Xabarlar va holat o'zgarishlari bir zumda ikki tomonga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6126480" y="4069080"/>
            <a:ext cx="5303520" cy="1783080"/>
          </a:xfrm>
          <a:prstGeom prst="roundRect">
            <a:avLst>
              <a:gd name="adj" fmla="val 6154"/>
            </a:avLst>
          </a:prstGeom>
          <a:solidFill>
            <a:srgbClr val="1A2A42"/>
          </a:solidFill>
          <a:ln w="12700">
            <a:solidFill>
              <a:srgbClr val="1A2A4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46520" y="4434840"/>
            <a:ext cx="868680" cy="8686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690" y="4652010"/>
            <a:ext cx="434340" cy="4343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89520" y="4389120"/>
            <a:ext cx="3611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Yandex Xaritalar</a:t>
            </a:r>
            <a:endParaRPr lang="en-US" sz="2000" dirty="0"/>
          </a:p>
        </p:txBody>
      </p:sp>
      <p:sp>
        <p:nvSpPr>
          <p:cNvPr id="23" name="Text 17"/>
          <p:cNvSpPr txBox="1"/>
          <p:nvPr/>
        </p:nvSpPr>
        <p:spPr>
          <a:xfrm>
            <a:off x="7589520" y="48463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Marshrut, masofa va manzil qidiruvi — butun O'zbekiston bo'yicha</a:t>
            </a:r>
            <a:endParaRPr lang="en-US" sz="145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BIZNES-MODEL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bir bitimdan komissiya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4206240" cy="3931920"/>
          </a:xfrm>
          <a:prstGeom prst="roundRect">
            <a:avLst>
              <a:gd name="adj" fmla="val 3256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60120" y="2331720"/>
            <a:ext cx="3474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96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9319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komissiyasi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443484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yakunlangan buyurtmadan. Foiz admin paneldan boshqariladi.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074920" y="2011680"/>
            <a:ext cx="6537960" cy="1161288"/>
          </a:xfrm>
          <a:prstGeom prst="roundRect">
            <a:avLst>
              <a:gd name="adj" fmla="val 9449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49240" y="2267712"/>
            <a:ext cx="658368" cy="6583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3832" y="2432304"/>
            <a:ext cx="329184" cy="32918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217920" y="2212848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Reklama bannerlari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6217920" y="2606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Ilovada banner joylari tayyor: yoqilg'i, sug'urta, servislar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074920" y="3355848"/>
            <a:ext cx="6537960" cy="1161288"/>
          </a:xfrm>
          <a:prstGeom prst="roundRect">
            <a:avLst>
              <a:gd name="adj" fmla="val 9449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49240" y="3611880"/>
            <a:ext cx="658368" cy="6583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3776472"/>
            <a:ext cx="329184" cy="329184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217920" y="3557016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Keyingi daromad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6217920" y="395020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[Premium haydovchi obunasi, korporativ tarif — reja]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5074920" y="4700016"/>
            <a:ext cx="6537960" cy="1161288"/>
          </a:xfrm>
          <a:prstGeom prst="roundRect">
            <a:avLst>
              <a:gd name="adj" fmla="val 9449"/>
            </a:avLst>
          </a:prstGeom>
          <a:solidFill>
            <a:srgbClr val="F4F6FA"/>
          </a:solidFill>
          <a:ln w="9525">
            <a:solidFill>
              <a:srgbClr val="F4F6FA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349240" y="4956048"/>
            <a:ext cx="658368" cy="658368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32" y="5120640"/>
            <a:ext cx="329184" cy="329184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7920" y="4901184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Birlik iqtisodiyoti</a:t>
            </a:r>
            <a:endParaRPr lang="en-US" sz="1700" dirty="0"/>
          </a:p>
        </p:txBody>
      </p:sp>
      <p:sp>
        <p:nvSpPr>
          <p:cNvPr id="22" name="Text 17"/>
          <p:cNvSpPr txBox="1"/>
          <p:nvPr/>
        </p:nvSpPr>
        <p:spPr>
          <a:xfrm>
            <a:off x="6217920" y="5294376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O'rtacha reys ~4 000 000 so'm × 5% = ~200 000 so'm (~$16) platformaga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BOZOR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Katta, ammo hali raqamlashtirilmagan bozor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031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$2–3 mlrd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O'zbekistonda avtomobil yuk tashish bozori, yiliga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233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Baho: stat.uz 2025 transport ma'lumotlari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4297680" y="21031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343 ming+</a:t>
            </a:r>
            <a:endParaRPr lang="en-US" sz="4800" dirty="0"/>
          </a:p>
        </p:txBody>
      </p:sp>
      <p:sp>
        <p:nvSpPr>
          <p:cNvPr id="8" name="Text 6"/>
          <p:cNvSpPr txBox="1"/>
          <p:nvPr/>
        </p:nvSpPr>
        <p:spPr>
          <a:xfrm>
            <a:off x="4297680" y="32004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Aholiga tegishli yuk mashinalari — mayda tashuvchilar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4297680" y="40233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stat.uz, 2026-yil 1-iyul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8046720" y="21031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mlrd t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8046720" y="320040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Yiliga avtomobilda tashiladigan yuk — jami yukning ~90%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046720" y="40233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stat.uz, 2024 (+4,8%)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4617720"/>
            <a:ext cx="11094415" cy="868680"/>
          </a:xfrm>
          <a:prstGeom prst="roundRect">
            <a:avLst>
              <a:gd name="adj" fmla="val 12632"/>
            </a:avLst>
          </a:prstGeom>
          <a:solidFill>
            <a:srgbClr val="17263F"/>
          </a:solidFill>
          <a:ln w="12700">
            <a:solidFill>
              <a:srgbClr val="24385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754880"/>
            <a:ext cx="594360" cy="5943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4903470"/>
            <a:ext cx="297180" cy="29718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554480" y="4754880"/>
            <a:ext cx="996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Raqamli yetakchi yo'q. </a:t>
            </a:r>
            <a:pPr indent="0" marL="0">
              <a:buNone/>
            </a:pPr>
            <a:r>
              <a:rPr lang="en-US" sz="15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Yuk hali Telegram guruhlarida kelishiladi — eng kattasida 100 000+ a'zo. Narx, ishonch va kuzatuv yo'q.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5760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Manbalar: stat.uz (transport xizmatlari 2025, YaIM 2025, yuk hajmi 2024, avtomobillar 2026), TGStat. Bozor hajmi = avtomobil transporti ulushi × yuk ulushi (40,4%), 12 576 so'm/$.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HOZIRGI HOLAT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Mahsulot qurilgan va sinov serverida ishlayapti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286000"/>
            <a:ext cx="640080" cy="64008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44602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00200" y="2395728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Tayyor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1546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va Android ilova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 panel (kompyuter va telefon)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Auksion, moslashtirish, chat, nizolar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Jonli kuzatuv, Yandex xaritalar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 va Click integratsiyasi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29768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0" y="2286000"/>
            <a:ext cx="640080" cy="64008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020" y="244602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49240" y="2395728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Ishga tushirishdan oldin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572000" y="31546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bildirishnomalar (Firebase)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Yandex tijoriy litsenziyasi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To'lov va SMS kalitlari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 va Google Play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8046720" y="2011680"/>
            <a:ext cx="3474720" cy="356616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21040" y="2286000"/>
            <a:ext cx="640080" cy="64008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244602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098280" y="2395728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Dastlabki natijalar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8321040" y="3154680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[__] sinovchi haydovchi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[__] yuk egasi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[__] sinov buyurtmasi</a:t>
            </a:r>
            <a:endParaRPr lang="en-US" sz="15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[Kelishuv: kompaniya nomi]</a:t>
            </a:r>
            <a:endParaRPr lang="en-US" sz="155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TEXNOLOGIYA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O'sishga tayyor asos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37744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53746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23774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mikroservislari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834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gRPC — tez va arzon serverlar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297680" y="210312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72000" y="237744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020" y="253746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94960" y="23774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PostgreSQL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5394960" y="2834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PostGIS: yaqin haydovchilarni geografik qidirish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8046720" y="210312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21040" y="237744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1060" y="253746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144000" y="237744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Redis va WebSocket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9144000" y="2834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 hodisalari va navbatlar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54864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22960" y="429768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80" y="445770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64592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Flutter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164592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va Android uchun bitta kod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29768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72000" y="429768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020" y="445770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39496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 admin panel</a:t>
            </a:r>
            <a:endParaRPr lang="en-US" sz="1700" dirty="0"/>
          </a:p>
        </p:txBody>
      </p:sp>
      <p:sp>
        <p:nvSpPr>
          <p:cNvPr id="28" name="Text 21"/>
          <p:cNvSpPr txBox="1"/>
          <p:nvPr/>
        </p:nvSpPr>
        <p:spPr>
          <a:xfrm>
            <a:off x="539496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Kompyuter va telefonda ishlaydi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8046720" y="4023360"/>
            <a:ext cx="3474720" cy="16459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21040" y="4297680"/>
            <a:ext cx="640080" cy="640080"/>
          </a:xfrm>
          <a:prstGeom prst="ellipse">
            <a:avLst/>
          </a:prstGeom>
          <a:solidFill>
            <a:srgbClr val="DCE7FF"/>
          </a:solidFill>
          <a:ln w="12700">
            <a:solidFill>
              <a:srgbClr val="DCE7FF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060" y="445770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9144000" y="429768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Xavfsizlik</a:t>
            </a:r>
            <a:endParaRPr lang="en-US" sz="1700" dirty="0"/>
          </a:p>
        </p:txBody>
      </p:sp>
      <p:sp>
        <p:nvSpPr>
          <p:cNvPr id="33" name="Text 25"/>
          <p:cNvSpPr txBox="1"/>
          <p:nvPr/>
        </p:nvSpPr>
        <p:spPr>
          <a:xfrm>
            <a:off x="9144000" y="475488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Maxfiy kalitlar AES-256, SMS orqali kirish</a:t>
            </a:r>
            <a:endParaRPr lang="en-US" sz="1350" dirty="0"/>
          </a:p>
        </p:txBody>
      </p:sp>
      <p:sp>
        <p:nvSpPr>
          <p:cNvPr id="34" name="Text 26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YO'L XARITASI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Keyingi 12 oy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788920"/>
            <a:ext cx="11094415" cy="0"/>
          </a:xfrm>
          <a:prstGeom prst="line">
            <a:avLst/>
          </a:prstGeom>
          <a:noFill/>
          <a:ln w="38100">
            <a:solidFill>
              <a:srgbClr val="DC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377440"/>
            <a:ext cx="822960" cy="8229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" y="258318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3474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 oy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8404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Ishga tushirish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48056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Push, litsenziyalar, do'konlarga chiqish. Pilot: [shahar], [__] haydovchi.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4297680" y="2377440"/>
            <a:ext cx="822960" cy="8229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420" y="2583180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297680" y="3474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oy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4297680" y="38404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O'sish</a:t>
            </a:r>
            <a:endParaRPr lang="en-US" sz="2600" dirty="0"/>
          </a:p>
        </p:txBody>
      </p:sp>
      <p:sp>
        <p:nvSpPr>
          <p:cNvPr id="14" name="Text 10"/>
          <p:cNvSpPr txBox="1"/>
          <p:nvPr/>
        </p:nvSpPr>
        <p:spPr>
          <a:xfrm>
            <a:off x="4297680" y="448056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Haydovchilarni jalb qilish, birinchi korporativ mijozlar, oyiga 1 000+ buyurtma.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8046720" y="2377440"/>
            <a:ext cx="822960" cy="82296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2460" y="2583180"/>
            <a:ext cx="411480" cy="41148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046720" y="34747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7–12 oy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8046720" y="38404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Kengayish</a:t>
            </a:r>
            <a:endParaRPr lang="en-US" sz="2600" dirty="0"/>
          </a:p>
        </p:txBody>
      </p:sp>
      <p:sp>
        <p:nvSpPr>
          <p:cNvPr id="19" name="Text 14"/>
          <p:cNvSpPr txBox="1"/>
          <p:nvPr/>
        </p:nvSpPr>
        <p:spPr>
          <a:xfrm>
            <a:off x="8046720" y="4480560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Viloyatlararo yo'nalishlar, [qo'shni davlatlar], yangi daromad manbalari.</a:t>
            </a:r>
            <a:endParaRPr lang="en-US" sz="1650" dirty="0"/>
          </a:p>
        </p:txBody>
      </p:sp>
      <p:sp>
        <p:nvSpPr>
          <p:cNvPr id="20" name="Text 15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JAMOA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Kim quradi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28800" y="2423160"/>
            <a:ext cx="914400" cy="91440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7400" y="265176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35661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[Ism Familiya]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023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Asoschi, CEO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4805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[Tajriba: logistika yoki biznes]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4297680" y="210312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577840" y="2423160"/>
            <a:ext cx="914400" cy="91440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265176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72000" y="35661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[Ism Familiya]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572000" y="4023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4572000" y="44805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[Tajriba: dasturlash, oldingi loyihalar]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8046720" y="210312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E3E8F0"/>
            </a:solidFill>
            <a:prstDash val="solid"/>
          </a:ln>
          <a:effectLst>
            <a:outerShdw sx="100000" sy="100000" kx="0" ky="0" algn="bl" rotWithShape="0" blurRad="152400" dist="38100" dir="5400000">
              <a:srgbClr val="0F1B2D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9326880" y="2423160"/>
            <a:ext cx="914400" cy="914400"/>
          </a:xfrm>
          <a:prstGeom prst="ellipse">
            <a:avLst/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5480" y="2651760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321040" y="35661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[Ism Familiya]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8321040" y="40233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[Operatsiyalar / sotuv]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8321040" y="44805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[Tajriba, 1–2 qator]</a:t>
            </a:r>
            <a:endParaRPr lang="en-US" sz="1350" dirty="0"/>
          </a:p>
        </p:txBody>
      </p:sp>
      <p:sp>
        <p:nvSpPr>
          <p:cNvPr id="22" name="Text 17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YILLIK PROGNOZ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6868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0F1B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2-yilda foydaga chiqish, 3-yilda $714 ming sof foyda</a:t>
            </a:r>
            <a:endParaRPr lang="en-US" sz="3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612648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371600"/>
                <a:gridCol w="1371600"/>
                <a:gridCol w="137160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1-yil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2-yil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3-yil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B2D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Haydovchilar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Yuk egalari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1 500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Buyurtmalar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Yuk aylanmasi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$2,2 mln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$12,7 mln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$38,2 mln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Daromad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$680 000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$2,04 mln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B647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Xarajat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$520 000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$1,2 mln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0F1B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 foyda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−$80 000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$136 000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50" b="1" dirty="0">
                          <a:solidFill>
                            <a:srgbClr val="16A3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$714 000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0" marB="0" anchor="ctr">
                    <a:lnL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Chart 0" descr=""/>
          <p:cNvGraphicFramePr/>
          <p:nvPr/>
        </p:nvGraphicFramePr>
        <p:xfrm>
          <a:off x="6949440" y="1828800"/>
          <a:ext cx="466344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2"/>
          <p:cNvSpPr txBox="1"/>
          <p:nvPr/>
        </p:nvSpPr>
        <p:spPr>
          <a:xfrm>
            <a:off x="548640" y="5760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Faraz: o'rtacha reys ~4 mln so'm (~$318), komissiya 5% (~$16); reklama daromadi kiritilgan; foyda solig'i 15%; jamoa 6 → 12 → 25 kishi. Prognoz — reja, kafolat emas.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B64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CargoTender · 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DCE7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INVESTITSIYA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$200 000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146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ulush</a:t>
            </a:r>
            <a:pPr indent="0" marL="0">
              <a:buNone/>
            </a:pPr>
            <a:r>
              <a:rPr lang="en-US" sz="1900" dirty="0">
                <a:solidFill>
                  <a:srgbClr val="E6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evaziga — 12 oylik ishga tushirish va o'sish uchun · kompaniya bahosi $2 mln (post-money)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3429000"/>
            <a:ext cx="2567864" cy="1874520"/>
          </a:xfrm>
          <a:prstGeom prst="roundRect">
            <a:avLst>
              <a:gd name="adj" fmla="val 5854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365760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830" y="3806190"/>
            <a:ext cx="297180" cy="2971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3657600"/>
            <a:ext cx="14705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32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389120"/>
            <a:ext cx="2202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$100 000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4709160"/>
            <a:ext cx="2202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Jamoa — 6 kishi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390824" y="3429000"/>
            <a:ext cx="2567864" cy="1874520"/>
          </a:xfrm>
          <a:prstGeom prst="roundRect">
            <a:avLst>
              <a:gd name="adj" fmla="val 5854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619424" y="365760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014" y="3806190"/>
            <a:ext cx="297180" cy="2971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350944" y="3657600"/>
            <a:ext cx="14705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3200" dirty="0"/>
          </a:p>
        </p:txBody>
      </p:sp>
      <p:sp>
        <p:nvSpPr>
          <p:cNvPr id="15" name="Text 11"/>
          <p:cNvSpPr txBox="1"/>
          <p:nvPr/>
        </p:nvSpPr>
        <p:spPr>
          <a:xfrm>
            <a:off x="3619424" y="4389120"/>
            <a:ext cx="2202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$60 000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3619424" y="4709160"/>
            <a:ext cx="2202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Haydovchi va mijoz jalb qilish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233008" y="3429000"/>
            <a:ext cx="2567864" cy="1874520"/>
          </a:xfrm>
          <a:prstGeom prst="roundRect">
            <a:avLst>
              <a:gd name="adj" fmla="val 5854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61608" y="365760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0198" y="3806190"/>
            <a:ext cx="297180" cy="29718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193128" y="3657600"/>
            <a:ext cx="14705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3200" dirty="0"/>
          </a:p>
        </p:txBody>
      </p:sp>
      <p:sp>
        <p:nvSpPr>
          <p:cNvPr id="21" name="Text 16"/>
          <p:cNvSpPr txBox="1"/>
          <p:nvPr/>
        </p:nvSpPr>
        <p:spPr>
          <a:xfrm>
            <a:off x="6461608" y="4389120"/>
            <a:ext cx="2202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$24 000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6461608" y="4709160"/>
            <a:ext cx="2202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Litsenziya, server, SMS, yuridik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9075191" y="3429000"/>
            <a:ext cx="2567864" cy="1874520"/>
          </a:xfrm>
          <a:prstGeom prst="roundRect">
            <a:avLst>
              <a:gd name="adj" fmla="val 5854"/>
            </a:avLst>
          </a:prstGeom>
          <a:solidFill>
            <a:srgbClr val="1E4FD0"/>
          </a:solidFill>
          <a:ln w="12700">
            <a:solidFill>
              <a:srgbClr val="1E4FD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9303791" y="3657600"/>
            <a:ext cx="594360" cy="5943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2381" y="3806190"/>
            <a:ext cx="297180" cy="29718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0035311" y="3657600"/>
            <a:ext cx="14705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8%</a:t>
            </a:r>
            <a:endParaRPr lang="en-US" sz="3200" dirty="0"/>
          </a:p>
        </p:txBody>
      </p:sp>
      <p:sp>
        <p:nvSpPr>
          <p:cNvPr id="27" name="Text 21"/>
          <p:cNvSpPr txBox="1"/>
          <p:nvPr/>
        </p:nvSpPr>
        <p:spPr>
          <a:xfrm>
            <a:off x="9303791" y="4389120"/>
            <a:ext cx="22021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$16 000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9303791" y="4709160"/>
            <a:ext cx="2202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CE7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Zaxira</a:t>
            </a:r>
            <a:endParaRPr lang="en-US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548640" y="56235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6ED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Oylik xarajat ~$16 700, har buyurtmadan ~$16 → </a:t>
            </a:r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oyiga ~1 050 buyurtmada o'zini qoplaydi.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59E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CARGOTENDER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Rahmat!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9748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3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Savollaringizga javob beramiz va ilovani jonli ko'rsatamiz.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" y="4229100"/>
            <a:ext cx="228600" cy="228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8720" y="417880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Jamshidbek Hatamov — mas'ul shaxs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475488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" y="4869180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88720" y="481888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+998 87 935 82 96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5394960"/>
            <a:ext cx="457200" cy="457200"/>
          </a:xfrm>
          <a:prstGeom prst="ellipse">
            <a:avLst/>
          </a:prstGeom>
          <a:solidFill>
            <a:srgbClr val="2563EB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5509260"/>
            <a:ext cx="228600" cy="2286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188720" y="54589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info.cargotender@gmail.com</a:t>
            </a:r>
            <a:endParaRPr lang="en-US" sz="1700" dirty="0"/>
          </a:p>
        </p:txBody>
      </p:sp>
      <p:pic>
        <p:nvPicPr>
          <p:cNvPr id="14" name="Image 3" descr="client_hom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502920"/>
            <a:ext cx="2846717" cy="5943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CargoTender — investorlar uchun taqdimot</dc:title>
  <dc:subject>PptxGenJS Presentation</dc:subject>
  <dc:creator>PptxGenJS</dc:creator>
  <cp:lastModifiedBy>PptxGenJS</cp:lastModifiedBy>
  <cp:revision>1</cp:revision>
  <dcterms:created xsi:type="dcterms:W3CDTF">2026-09-19T14:10:02Z</dcterms:created>
  <dcterms:modified xsi:type="dcterms:W3CDTF">2026-09-19T14:10:02Z</dcterms:modified>
</cp:coreProperties>
</file>